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24384000" cy="13716000"/>
  <p:notesSz cx="6858000" cy="9144000"/>
  <p:embeddedFontLst>
    <p:embeddedFont>
      <p:font typeface="Montserrat Bold" pitchFamily="2" charset="77"/>
      <p:bold r:id="rId14"/>
      <p:italic r:id="rId15"/>
      <p:boldItalic r:id="rId16"/>
    </p:embeddedFont>
    <p:embeddedFont>
      <p:font typeface="Montserrat Medium" pitchFamily="2" charset="77"/>
      <p:regular r:id="rId17"/>
      <p:italic r:id="rId18"/>
    </p:embeddedFont>
    <p:embeddedFont>
      <p:font typeface="Montserrat-BoldItalic" pitchFamily="2" charset="77"/>
      <p:bold r:id="rId19"/>
      <p:italic r:id="rId20"/>
      <p:boldItalic r:id="rId21"/>
    </p:embeddedFont>
    <p:embeddedFont>
      <p:font typeface="Montserrat-Italic" pitchFamily="2" charset="77"/>
      <p:italic r:id="rId22"/>
    </p:embeddedFont>
    <p:embeddedFont>
      <p:font typeface="Tw Cen MT" panose="020B0602020104020603" pitchFamily="34" charset="77"/>
      <p:regular r:id="rId23"/>
      <p:bold r:id="rId24"/>
      <p:italic r:id="rId25"/>
      <p:boldItalic r:id="rId26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F484D4D-32F5-044D-A322-D5A7930A51A8}"/>
              </a:ext>
            </a:extLst>
          </p:cNvPr>
          <p:cNvGrpSpPr/>
          <p:nvPr/>
        </p:nvGrpSpPr>
        <p:grpSpPr>
          <a:xfrm>
            <a:off x="-250564" y="-46537"/>
            <a:ext cx="24670014" cy="13053790"/>
            <a:chOff x="-250564" y="-46537"/>
            <a:chExt cx="24670014" cy="13053790"/>
          </a:xfrm>
        </p:grpSpPr>
        <p:pic>
          <p:nvPicPr>
            <p:cNvPr id="119" name="Persona-based walkthroughs.jpg"/>
            <p:cNvPicPr>
              <a:picLocks noChangeAspect="1"/>
            </p:cNvPicPr>
            <p:nvPr/>
          </p:nvPicPr>
          <p:blipFill>
            <a:blip r:embed="rId2"/>
            <a:srcRect t="15181" b="15181"/>
            <a:stretch>
              <a:fillRect/>
            </a:stretch>
          </p:blipFill>
          <p:spPr>
            <a:xfrm>
              <a:off x="-22552" y="318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6798083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98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-11196" y="-46537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6909478" y="12254777"/>
              <a:ext cx="695515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Mish Sukharev,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https://www.flickr.com/photos/mishism/3877391184/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5518519" y="225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-245115" y="273045"/>
              <a:ext cx="16266632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5000" spc="-319" dirty="0"/>
                <a:t>Persona-Based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537603" y="7260145"/>
              <a:ext cx="11203181" cy="2073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Seeing designs through the eyes of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users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8240" y="4495128"/>
              <a:ext cx="14648969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14113606" y="5032988"/>
              <a:ext cx="2321716" cy="12713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-250564" y="2867053"/>
              <a:ext cx="16055862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5000" dirty="0"/>
                <a:t>Walkthroughs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72FC1CA-C419-1649-BD11-A62679C3D6BD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69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70" name="Shape 370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71" name="Shape 371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73" name="Shape 373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74" name="Shape 374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CC59147-F0EA-2E48-A4B8-BAF1643B0391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76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77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78" name="Shape 378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80" name="Shape 380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81" name="Shape 381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82" name="Shape 382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486E066-07C2-904B-AB8B-4B69D9D54F71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32" name="Shape 132"/>
            <p:cNvSpPr/>
            <p:nvPr/>
          </p:nvSpPr>
          <p:spPr>
            <a:xfrm>
              <a:off x="5037" y="-375470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5628357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254236" y="108340"/>
              <a:ext cx="18411876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Persona-Based</a:t>
              </a:r>
              <a:r>
                <a:rPr lang="en-AU" dirty="0"/>
                <a:t> 	</a:t>
              </a:r>
              <a:r>
                <a:rPr dirty="0"/>
                <a:t>Walkthroughs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/>
        </p:nvSpPr>
        <p:spPr>
          <a:xfrm>
            <a:off x="7153539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152" name="Shape 152"/>
          <p:cNvSpPr/>
          <p:nvPr/>
        </p:nvSpPr>
        <p:spPr>
          <a:xfrm>
            <a:off x="720356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53" name="Shape 153"/>
          <p:cNvSpPr/>
          <p:nvPr/>
        </p:nvSpPr>
        <p:spPr>
          <a:xfrm>
            <a:off x="15360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62" name="Shape 162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A0123C4-F372-E04E-A55A-4BE7BB08E2BD}"/>
              </a:ext>
            </a:extLst>
          </p:cNvPr>
          <p:cNvGrpSpPr/>
          <p:nvPr/>
        </p:nvGrpSpPr>
        <p:grpSpPr>
          <a:xfrm>
            <a:off x="-11907" y="-321956"/>
            <a:ext cx="24474866" cy="13329209"/>
            <a:chOff x="-11907" y="-321956"/>
            <a:chExt cx="24474866" cy="13329209"/>
          </a:xfrm>
        </p:grpSpPr>
        <p:pic>
          <p:nvPicPr>
            <p:cNvPr id="138" name="Persona-based walkthroughs.jpg"/>
            <p:cNvPicPr>
              <a:picLocks noChangeAspect="1"/>
            </p:cNvPicPr>
            <p:nvPr/>
          </p:nvPicPr>
          <p:blipFill>
            <a:blip r:embed="rId2"/>
            <a:srcRect t="27239" b="2723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98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use a persona-based walkthrough to evaluate an existing product or service. You can choose a persona you have previously created for your own project or select the persona provided in the resources on the companion website. </a:t>
              </a:r>
            </a:p>
          </p:txBody>
        </p:sp>
        <p:sp>
          <p:nvSpPr>
            <p:cNvPr id="144" name="Shape 144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9879497" y="3808458"/>
              <a:ext cx="4342385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478490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4" name="Shape 154"/>
            <p:cNvSpPr/>
            <p:nvPr/>
          </p:nvSpPr>
          <p:spPr>
            <a:xfrm>
              <a:off x="-11907" y="460111"/>
              <a:ext cx="1652491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rot="5400000">
              <a:off x="15987630" y="992313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365199" y="-321956"/>
              <a:ext cx="16183739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Persona-Based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8240" y="3225128"/>
              <a:ext cx="1521452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5400000">
              <a:off x="14702400" y="3750289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365199" y="2324307"/>
              <a:ext cx="15462162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Walkthroughs</a:t>
              </a:r>
            </a:p>
          </p:txBody>
        </p:sp>
        <p:sp>
          <p:nvSpPr>
            <p:cNvPr id="160" name="Shape 160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61" name="Shape 161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16909478" y="12254777"/>
              <a:ext cx="695515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Mish Sukharev,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https://www.flickr.com/photos/mishism/3877391184/</a:t>
              </a:r>
            </a:p>
          </p:txBody>
        </p:sp>
        <p:sp>
          <p:nvSpPr>
            <p:cNvPr id="164" name="Shape 164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65" name="Shape 165"/>
            <p:cNvSpPr/>
            <p:nvPr/>
          </p:nvSpPr>
          <p:spPr>
            <a:xfrm>
              <a:off x="18011652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</p:grpSp>
      <p:sp>
        <p:nvSpPr>
          <p:cNvPr id="166" name="Shape 166"/>
          <p:cNvSpPr/>
          <p:nvPr/>
        </p:nvSpPr>
        <p:spPr>
          <a:xfrm>
            <a:off x="4027043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67" name="Shape 167"/>
          <p:cNvSpPr/>
          <p:nvPr/>
        </p:nvSpPr>
        <p:spPr>
          <a:xfrm>
            <a:off x="13947106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68" name="Shape 168"/>
          <p:cNvSpPr/>
          <p:nvPr/>
        </p:nvSpPr>
        <p:spPr>
          <a:xfrm>
            <a:off x="17073602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169" name="Shape 169"/>
          <p:cNvSpPr/>
          <p:nvPr/>
        </p:nvSpPr>
        <p:spPr>
          <a:xfrm>
            <a:off x="20380290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/>
        </p:nvSpPr>
        <p:spPr>
          <a:xfrm>
            <a:off x="7153539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185" name="Shape 185"/>
          <p:cNvSpPr/>
          <p:nvPr/>
        </p:nvSpPr>
        <p:spPr>
          <a:xfrm>
            <a:off x="720356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86" name="Shape 186"/>
          <p:cNvSpPr/>
          <p:nvPr/>
        </p:nvSpPr>
        <p:spPr>
          <a:xfrm>
            <a:off x="3460290" y="11163560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95" name="Shape 195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199" name="Shape 199"/>
          <p:cNvSpPr/>
          <p:nvPr/>
        </p:nvSpPr>
        <p:spPr>
          <a:xfrm>
            <a:off x="4027043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00" name="Shape 200"/>
          <p:cNvSpPr/>
          <p:nvPr/>
        </p:nvSpPr>
        <p:spPr>
          <a:xfrm>
            <a:off x="13947106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01" name="Shape 201"/>
          <p:cNvSpPr/>
          <p:nvPr/>
        </p:nvSpPr>
        <p:spPr>
          <a:xfrm>
            <a:off x="17073602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02" name="Shape 202"/>
          <p:cNvSpPr/>
          <p:nvPr/>
        </p:nvSpPr>
        <p:spPr>
          <a:xfrm>
            <a:off x="20380290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49C0359-24CB-C14E-9F91-6354EF1C4C39}"/>
              </a:ext>
            </a:extLst>
          </p:cNvPr>
          <p:cNvGrpSpPr/>
          <p:nvPr/>
        </p:nvGrpSpPr>
        <p:grpSpPr>
          <a:xfrm>
            <a:off x="-11907" y="-321956"/>
            <a:ext cx="24474866" cy="13329209"/>
            <a:chOff x="-11907" y="-321956"/>
            <a:chExt cx="24474866" cy="13329209"/>
          </a:xfrm>
        </p:grpSpPr>
        <p:pic>
          <p:nvPicPr>
            <p:cNvPr id="171" name="Persona-based walkthroughs.jpg"/>
            <p:cNvPicPr>
              <a:picLocks noChangeAspect="1"/>
            </p:cNvPicPr>
            <p:nvPr/>
          </p:nvPicPr>
          <p:blipFill>
            <a:blip r:embed="rId2"/>
            <a:srcRect t="27239" b="2723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72" name="Shape 17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use a persona-based walkthrough to evaluate an existing product or service. You can choose a persona you have previously created for your own project or select the persona provided in the resources on the companion website. </a:t>
              </a:r>
            </a:p>
          </p:txBody>
        </p:sp>
        <p:sp>
          <p:nvSpPr>
            <p:cNvPr id="178" name="Shape 178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9879497" y="3808458"/>
              <a:ext cx="4342385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2" name="Shape 182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83" name="Shape 183"/>
            <p:cNvSpPr/>
            <p:nvPr/>
          </p:nvSpPr>
          <p:spPr>
            <a:xfrm>
              <a:off x="4784901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87" name="Shape 187"/>
            <p:cNvSpPr/>
            <p:nvPr/>
          </p:nvSpPr>
          <p:spPr>
            <a:xfrm>
              <a:off x="-11907" y="460111"/>
              <a:ext cx="1652491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 rot="5400000">
              <a:off x="15987630" y="992313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8240" y="3225128"/>
              <a:ext cx="1521452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94" name="Shape 194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96" name="Shape 196"/>
            <p:cNvSpPr/>
            <p:nvPr/>
          </p:nvSpPr>
          <p:spPr>
            <a:xfrm>
              <a:off x="16909478" y="12254777"/>
              <a:ext cx="695515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Mish Sukharev,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https://www.flickr.com/photos/mishism/3877391184/</a:t>
              </a:r>
            </a:p>
          </p:txBody>
        </p:sp>
        <p:sp>
          <p:nvSpPr>
            <p:cNvPr id="197" name="Shape 197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98" name="Shape 198"/>
            <p:cNvSpPr/>
            <p:nvPr/>
          </p:nvSpPr>
          <p:spPr>
            <a:xfrm>
              <a:off x="18011652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9FB4A253-2D22-024E-8D09-5AB217E0E3FE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6A6291F5-0A05-2C4C-B666-40167273EC91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98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9F7CCB0C-8791-BA45-B21E-0C63CDED53B7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56">
              <a:extLst>
                <a:ext uri="{FF2B5EF4-FFF2-40B4-BE49-F238E27FC236}">
                  <a16:creationId xmlns:a16="http://schemas.microsoft.com/office/drawing/2014/main" id="{48FE1F45-6E9A-214E-8E12-47AFE15C9D98}"/>
                </a:ext>
              </a:extLst>
            </p:cNvPr>
            <p:cNvSpPr/>
            <p:nvPr/>
          </p:nvSpPr>
          <p:spPr>
            <a:xfrm>
              <a:off x="365199" y="-321956"/>
              <a:ext cx="16183739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Persona-Based</a:t>
              </a:r>
            </a:p>
          </p:txBody>
        </p:sp>
        <p:sp>
          <p:nvSpPr>
            <p:cNvPr id="38" name="Shape 158">
              <a:extLst>
                <a:ext uri="{FF2B5EF4-FFF2-40B4-BE49-F238E27FC236}">
                  <a16:creationId xmlns:a16="http://schemas.microsoft.com/office/drawing/2014/main" id="{850A01A1-083B-4E41-8366-F81302DFD297}"/>
                </a:ext>
              </a:extLst>
            </p:cNvPr>
            <p:cNvSpPr/>
            <p:nvPr/>
          </p:nvSpPr>
          <p:spPr>
            <a:xfrm rot="5400000">
              <a:off x="14702400" y="3750289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9">
              <a:extLst>
                <a:ext uri="{FF2B5EF4-FFF2-40B4-BE49-F238E27FC236}">
                  <a16:creationId xmlns:a16="http://schemas.microsoft.com/office/drawing/2014/main" id="{55F45EEF-C525-1248-A20B-EA9CEF79689C}"/>
                </a:ext>
              </a:extLst>
            </p:cNvPr>
            <p:cNvSpPr/>
            <p:nvPr/>
          </p:nvSpPr>
          <p:spPr>
            <a:xfrm>
              <a:off x="365199" y="2324307"/>
              <a:ext cx="15462162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Walkthroughs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/>
        </p:nvSpPr>
        <p:spPr>
          <a:xfrm>
            <a:off x="7153539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18" name="Shape 218"/>
          <p:cNvSpPr/>
          <p:nvPr/>
        </p:nvSpPr>
        <p:spPr>
          <a:xfrm>
            <a:off x="720356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19" name="Shape 219"/>
          <p:cNvSpPr/>
          <p:nvPr/>
        </p:nvSpPr>
        <p:spPr>
          <a:xfrm>
            <a:off x="6766978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28" name="Shape 228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232" name="Shape 232"/>
          <p:cNvSpPr/>
          <p:nvPr/>
        </p:nvSpPr>
        <p:spPr>
          <a:xfrm>
            <a:off x="4027043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33" name="Shape 233"/>
          <p:cNvSpPr/>
          <p:nvPr/>
        </p:nvSpPr>
        <p:spPr>
          <a:xfrm>
            <a:off x="13947106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34" name="Shape 234"/>
          <p:cNvSpPr/>
          <p:nvPr/>
        </p:nvSpPr>
        <p:spPr>
          <a:xfrm>
            <a:off x="17073602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35" name="Shape 235"/>
          <p:cNvSpPr/>
          <p:nvPr/>
        </p:nvSpPr>
        <p:spPr>
          <a:xfrm>
            <a:off x="20380290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3F1CE8D-2F94-344F-8BD3-6451E59AC10E}"/>
              </a:ext>
            </a:extLst>
          </p:cNvPr>
          <p:cNvGrpSpPr/>
          <p:nvPr/>
        </p:nvGrpSpPr>
        <p:grpSpPr>
          <a:xfrm>
            <a:off x="-11907" y="-321956"/>
            <a:ext cx="24474866" cy="13329209"/>
            <a:chOff x="-11907" y="-321956"/>
            <a:chExt cx="24474866" cy="13329209"/>
          </a:xfrm>
        </p:grpSpPr>
        <p:pic>
          <p:nvPicPr>
            <p:cNvPr id="204" name="Persona-based walkthroughs.jpg"/>
            <p:cNvPicPr>
              <a:picLocks noChangeAspect="1"/>
            </p:cNvPicPr>
            <p:nvPr/>
          </p:nvPicPr>
          <p:blipFill>
            <a:blip r:embed="rId2"/>
            <a:srcRect t="27239" b="2723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05" name="Shape 205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use a persona-based walkthrough to evaluate an existing product or service. You can choose a persona you have previously created for your own project or select the persona provided in the resources on the companion website. </a:t>
              </a:r>
            </a:p>
          </p:txBody>
        </p:sp>
        <p:sp>
          <p:nvSpPr>
            <p:cNvPr id="211" name="Shape 211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12" name="Shape 212"/>
            <p:cNvSpPr/>
            <p:nvPr/>
          </p:nvSpPr>
          <p:spPr>
            <a:xfrm>
              <a:off x="19879497" y="3808458"/>
              <a:ext cx="4342385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</a:t>
              </a:r>
            </a:p>
          </p:txBody>
        </p:sp>
        <p:sp>
          <p:nvSpPr>
            <p:cNvPr id="213" name="Shape 213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4" name="Shape 214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15" name="Shape 215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16" name="Shape 216"/>
            <p:cNvSpPr/>
            <p:nvPr/>
          </p:nvSpPr>
          <p:spPr>
            <a:xfrm>
              <a:off x="478490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20" name="Shape 220"/>
            <p:cNvSpPr/>
            <p:nvPr/>
          </p:nvSpPr>
          <p:spPr>
            <a:xfrm>
              <a:off x="-11907" y="460111"/>
              <a:ext cx="1652491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 rot="5400000">
              <a:off x="15987630" y="992313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8240" y="3225128"/>
              <a:ext cx="1521452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7" name="Shape 227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29" name="Shape 229"/>
            <p:cNvSpPr/>
            <p:nvPr/>
          </p:nvSpPr>
          <p:spPr>
            <a:xfrm>
              <a:off x="16909478" y="12254777"/>
              <a:ext cx="695515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Mish Sukharev,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https://www.flickr.com/photos/mishism/3877391184/</a:t>
              </a:r>
            </a:p>
          </p:txBody>
        </p:sp>
        <p:sp>
          <p:nvSpPr>
            <p:cNvPr id="230" name="Shape 230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31" name="Shape 231"/>
            <p:cNvSpPr/>
            <p:nvPr/>
          </p:nvSpPr>
          <p:spPr>
            <a:xfrm>
              <a:off x="18011652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023861CE-D42C-0E4F-B01D-9BC9A4B8BE19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9D2228A1-EEDB-FD48-BBAA-56B3F342A454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98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B3DADCA9-3B09-4149-84AD-1916865F522C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56">
              <a:extLst>
                <a:ext uri="{FF2B5EF4-FFF2-40B4-BE49-F238E27FC236}">
                  <a16:creationId xmlns:a16="http://schemas.microsoft.com/office/drawing/2014/main" id="{25A532C1-E1D6-7540-BA92-D16A01C8B3A5}"/>
                </a:ext>
              </a:extLst>
            </p:cNvPr>
            <p:cNvSpPr/>
            <p:nvPr/>
          </p:nvSpPr>
          <p:spPr>
            <a:xfrm>
              <a:off x="365199" y="-321956"/>
              <a:ext cx="16183739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Persona-Based</a:t>
              </a:r>
            </a:p>
          </p:txBody>
        </p:sp>
        <p:sp>
          <p:nvSpPr>
            <p:cNvPr id="38" name="Shape 158">
              <a:extLst>
                <a:ext uri="{FF2B5EF4-FFF2-40B4-BE49-F238E27FC236}">
                  <a16:creationId xmlns:a16="http://schemas.microsoft.com/office/drawing/2014/main" id="{8941F16B-4770-0E47-8EAC-1982430CB1AA}"/>
                </a:ext>
              </a:extLst>
            </p:cNvPr>
            <p:cNvSpPr/>
            <p:nvPr/>
          </p:nvSpPr>
          <p:spPr>
            <a:xfrm rot="5400000">
              <a:off x="14702400" y="3750289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9">
              <a:extLst>
                <a:ext uri="{FF2B5EF4-FFF2-40B4-BE49-F238E27FC236}">
                  <a16:creationId xmlns:a16="http://schemas.microsoft.com/office/drawing/2014/main" id="{1A61C0B5-FFAF-8046-B34A-2B3861B264A3}"/>
                </a:ext>
              </a:extLst>
            </p:cNvPr>
            <p:cNvSpPr/>
            <p:nvPr/>
          </p:nvSpPr>
          <p:spPr>
            <a:xfrm>
              <a:off x="365199" y="2324307"/>
              <a:ext cx="15462162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Walkthroughs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/>
        </p:nvSpPr>
        <p:spPr>
          <a:xfrm>
            <a:off x="7153539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51" name="Shape 251"/>
          <p:cNvSpPr/>
          <p:nvPr/>
        </p:nvSpPr>
        <p:spPr>
          <a:xfrm>
            <a:off x="720356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52" name="Shape 252"/>
          <p:cNvSpPr/>
          <p:nvPr/>
        </p:nvSpPr>
        <p:spPr>
          <a:xfrm>
            <a:off x="10073665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61" name="Shape 261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265" name="Shape 265"/>
          <p:cNvSpPr/>
          <p:nvPr/>
        </p:nvSpPr>
        <p:spPr>
          <a:xfrm>
            <a:off x="4027043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66" name="Shape 266"/>
          <p:cNvSpPr/>
          <p:nvPr/>
        </p:nvSpPr>
        <p:spPr>
          <a:xfrm>
            <a:off x="13947106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67" name="Shape 267"/>
          <p:cNvSpPr/>
          <p:nvPr/>
        </p:nvSpPr>
        <p:spPr>
          <a:xfrm>
            <a:off x="17073602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68" name="Shape 268"/>
          <p:cNvSpPr/>
          <p:nvPr/>
        </p:nvSpPr>
        <p:spPr>
          <a:xfrm>
            <a:off x="20380290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8985B40-1729-084A-8407-17BA87A03ACA}"/>
              </a:ext>
            </a:extLst>
          </p:cNvPr>
          <p:cNvGrpSpPr/>
          <p:nvPr/>
        </p:nvGrpSpPr>
        <p:grpSpPr>
          <a:xfrm>
            <a:off x="-11907" y="-321956"/>
            <a:ext cx="24474866" cy="13329209"/>
            <a:chOff x="-11907" y="-321956"/>
            <a:chExt cx="24474866" cy="13329209"/>
          </a:xfrm>
        </p:grpSpPr>
        <p:pic>
          <p:nvPicPr>
            <p:cNvPr id="237" name="Persona-based walkthroughs.jpg"/>
            <p:cNvPicPr>
              <a:picLocks noChangeAspect="1"/>
            </p:cNvPicPr>
            <p:nvPr/>
          </p:nvPicPr>
          <p:blipFill>
            <a:blip r:embed="rId2"/>
            <a:srcRect t="27239" b="2723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38" name="Shape 238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use a persona-based walkthrough to evaluate an existing product or service. You can choose a persona you have previously created for your own project or select the persona provided in the resources on the companion website. </a:t>
              </a:r>
            </a:p>
          </p:txBody>
        </p:sp>
        <p:sp>
          <p:nvSpPr>
            <p:cNvPr id="244" name="Shape 244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19879497" y="3808458"/>
              <a:ext cx="4342385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</a:t>
              </a:r>
            </a:p>
          </p:txBody>
        </p:sp>
        <p:sp>
          <p:nvSpPr>
            <p:cNvPr id="246" name="Shape 246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48" name="Shape 248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49" name="Shape 249"/>
            <p:cNvSpPr/>
            <p:nvPr/>
          </p:nvSpPr>
          <p:spPr>
            <a:xfrm>
              <a:off x="478490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53" name="Shape 253"/>
            <p:cNvSpPr/>
            <p:nvPr/>
          </p:nvSpPr>
          <p:spPr>
            <a:xfrm>
              <a:off x="-11907" y="460111"/>
              <a:ext cx="1652491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 rot="5400000">
              <a:off x="15987630" y="992313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8240" y="3225128"/>
              <a:ext cx="1521452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60" name="Shape 260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62" name="Shape 262"/>
            <p:cNvSpPr/>
            <p:nvPr/>
          </p:nvSpPr>
          <p:spPr>
            <a:xfrm>
              <a:off x="16909478" y="12254777"/>
              <a:ext cx="695515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Mish Sukharev,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https://www.flickr.com/photos/mishism/3877391184/</a:t>
              </a:r>
            </a:p>
          </p:txBody>
        </p:sp>
        <p:sp>
          <p:nvSpPr>
            <p:cNvPr id="263" name="Shape 263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64" name="Shape 264"/>
            <p:cNvSpPr/>
            <p:nvPr/>
          </p:nvSpPr>
          <p:spPr>
            <a:xfrm>
              <a:off x="18011652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4DA0D925-FD44-FB48-9DA7-661A3ED39D97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7AF00E26-A0C0-7447-9F08-6BFABECDC626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98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EE6AFA5A-6EC5-0B49-970A-F6EC0CBC0E5B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56">
              <a:extLst>
                <a:ext uri="{FF2B5EF4-FFF2-40B4-BE49-F238E27FC236}">
                  <a16:creationId xmlns:a16="http://schemas.microsoft.com/office/drawing/2014/main" id="{F7584145-B493-814D-9253-2F15C56EB5DE}"/>
                </a:ext>
              </a:extLst>
            </p:cNvPr>
            <p:cNvSpPr/>
            <p:nvPr/>
          </p:nvSpPr>
          <p:spPr>
            <a:xfrm>
              <a:off x="365199" y="-321956"/>
              <a:ext cx="16183739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Persona-Based</a:t>
              </a:r>
            </a:p>
          </p:txBody>
        </p:sp>
        <p:sp>
          <p:nvSpPr>
            <p:cNvPr id="38" name="Shape 158">
              <a:extLst>
                <a:ext uri="{FF2B5EF4-FFF2-40B4-BE49-F238E27FC236}">
                  <a16:creationId xmlns:a16="http://schemas.microsoft.com/office/drawing/2014/main" id="{C76BE708-5602-E34F-B603-D1EFF6DD558A}"/>
                </a:ext>
              </a:extLst>
            </p:cNvPr>
            <p:cNvSpPr/>
            <p:nvPr/>
          </p:nvSpPr>
          <p:spPr>
            <a:xfrm rot="5400000">
              <a:off x="14702400" y="3750289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9">
              <a:extLst>
                <a:ext uri="{FF2B5EF4-FFF2-40B4-BE49-F238E27FC236}">
                  <a16:creationId xmlns:a16="http://schemas.microsoft.com/office/drawing/2014/main" id="{080B8FE1-0383-3548-8574-1A44D87A9D66}"/>
                </a:ext>
              </a:extLst>
            </p:cNvPr>
            <p:cNvSpPr/>
            <p:nvPr/>
          </p:nvSpPr>
          <p:spPr>
            <a:xfrm>
              <a:off x="365199" y="2324307"/>
              <a:ext cx="15462162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Walkthroughs</a:t>
              </a:r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/>
          <p:nvPr/>
        </p:nvSpPr>
        <p:spPr>
          <a:xfrm>
            <a:off x="7153539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84" name="Shape 284"/>
          <p:cNvSpPr/>
          <p:nvPr/>
        </p:nvSpPr>
        <p:spPr>
          <a:xfrm>
            <a:off x="720356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85" name="Shape 285"/>
          <p:cNvSpPr/>
          <p:nvPr/>
        </p:nvSpPr>
        <p:spPr>
          <a:xfrm>
            <a:off x="13380353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94" name="Shape 294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298" name="Shape 298"/>
          <p:cNvSpPr/>
          <p:nvPr/>
        </p:nvSpPr>
        <p:spPr>
          <a:xfrm>
            <a:off x="4027043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99" name="Shape 299"/>
          <p:cNvSpPr/>
          <p:nvPr/>
        </p:nvSpPr>
        <p:spPr>
          <a:xfrm>
            <a:off x="13947106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00" name="Shape 300"/>
          <p:cNvSpPr/>
          <p:nvPr/>
        </p:nvSpPr>
        <p:spPr>
          <a:xfrm>
            <a:off x="17073602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301" name="Shape 301"/>
          <p:cNvSpPr/>
          <p:nvPr/>
        </p:nvSpPr>
        <p:spPr>
          <a:xfrm>
            <a:off x="20380290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EFC5310-60C2-DF4E-87B4-3D84E06583BD}"/>
              </a:ext>
            </a:extLst>
          </p:cNvPr>
          <p:cNvGrpSpPr/>
          <p:nvPr/>
        </p:nvGrpSpPr>
        <p:grpSpPr>
          <a:xfrm>
            <a:off x="-11907" y="-321956"/>
            <a:ext cx="24474866" cy="13329209"/>
            <a:chOff x="-11907" y="-321956"/>
            <a:chExt cx="24474866" cy="13329209"/>
          </a:xfrm>
        </p:grpSpPr>
        <p:pic>
          <p:nvPicPr>
            <p:cNvPr id="270" name="Persona-based walkthroughs.jpg"/>
            <p:cNvPicPr>
              <a:picLocks noChangeAspect="1"/>
            </p:cNvPicPr>
            <p:nvPr/>
          </p:nvPicPr>
          <p:blipFill>
            <a:blip r:embed="rId2"/>
            <a:srcRect t="27239" b="2723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71" name="Shape 271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use a persona-based walkthrough to evaluate an existing product or service. You can choose a persona you have previously created for your own project or select the persona provided in the resources on the companion website. </a:t>
              </a:r>
            </a:p>
          </p:txBody>
        </p:sp>
        <p:sp>
          <p:nvSpPr>
            <p:cNvPr id="277" name="Shape 277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19879497" y="3808458"/>
              <a:ext cx="4342385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</a:t>
              </a:r>
            </a:p>
          </p:txBody>
        </p:sp>
        <p:sp>
          <p:nvSpPr>
            <p:cNvPr id="279" name="Shape 27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81" name="Shape 281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82" name="Shape 282"/>
            <p:cNvSpPr/>
            <p:nvPr/>
          </p:nvSpPr>
          <p:spPr>
            <a:xfrm>
              <a:off x="478490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86" name="Shape 286"/>
            <p:cNvSpPr/>
            <p:nvPr/>
          </p:nvSpPr>
          <p:spPr>
            <a:xfrm>
              <a:off x="-11907" y="460111"/>
              <a:ext cx="1652491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 rot="5400000">
              <a:off x="15987630" y="992313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8240" y="3225128"/>
              <a:ext cx="1521452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93" name="Shape 293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95" name="Shape 295"/>
            <p:cNvSpPr/>
            <p:nvPr/>
          </p:nvSpPr>
          <p:spPr>
            <a:xfrm>
              <a:off x="16909478" y="12254777"/>
              <a:ext cx="695515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Mish Sukharev,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https://www.flickr.com/photos/mishism/3877391184/</a:t>
              </a:r>
            </a:p>
          </p:txBody>
        </p:sp>
        <p:sp>
          <p:nvSpPr>
            <p:cNvPr id="296" name="Shape 296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97" name="Shape 297"/>
            <p:cNvSpPr/>
            <p:nvPr/>
          </p:nvSpPr>
          <p:spPr>
            <a:xfrm>
              <a:off x="18011652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A07EDB33-7559-C649-8E80-968696295948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09383962-C9D4-D54F-B389-080169677CCB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98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B82E2618-4AE3-A94C-8FEC-C0424607CBC0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56">
              <a:extLst>
                <a:ext uri="{FF2B5EF4-FFF2-40B4-BE49-F238E27FC236}">
                  <a16:creationId xmlns:a16="http://schemas.microsoft.com/office/drawing/2014/main" id="{240380C7-B73A-0548-8359-B0FA6049BA87}"/>
                </a:ext>
              </a:extLst>
            </p:cNvPr>
            <p:cNvSpPr/>
            <p:nvPr/>
          </p:nvSpPr>
          <p:spPr>
            <a:xfrm>
              <a:off x="365199" y="-321956"/>
              <a:ext cx="16183739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Persona-Based</a:t>
              </a:r>
            </a:p>
          </p:txBody>
        </p:sp>
        <p:sp>
          <p:nvSpPr>
            <p:cNvPr id="38" name="Shape 158">
              <a:extLst>
                <a:ext uri="{FF2B5EF4-FFF2-40B4-BE49-F238E27FC236}">
                  <a16:creationId xmlns:a16="http://schemas.microsoft.com/office/drawing/2014/main" id="{7BF02885-4867-9D48-86D4-FC5AFCDCFB1B}"/>
                </a:ext>
              </a:extLst>
            </p:cNvPr>
            <p:cNvSpPr/>
            <p:nvPr/>
          </p:nvSpPr>
          <p:spPr>
            <a:xfrm rot="5400000">
              <a:off x="14702400" y="3750289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9">
              <a:extLst>
                <a:ext uri="{FF2B5EF4-FFF2-40B4-BE49-F238E27FC236}">
                  <a16:creationId xmlns:a16="http://schemas.microsoft.com/office/drawing/2014/main" id="{94738FB9-5F96-E148-BF11-C2BCCB7A0BC8}"/>
                </a:ext>
              </a:extLst>
            </p:cNvPr>
            <p:cNvSpPr/>
            <p:nvPr/>
          </p:nvSpPr>
          <p:spPr>
            <a:xfrm>
              <a:off x="365199" y="2324307"/>
              <a:ext cx="15462162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Walkthroughs</a:t>
              </a:r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/>
        </p:nvSpPr>
        <p:spPr>
          <a:xfrm>
            <a:off x="7153539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317" name="Shape 317"/>
          <p:cNvSpPr/>
          <p:nvPr/>
        </p:nvSpPr>
        <p:spPr>
          <a:xfrm>
            <a:off x="720356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26" name="Shape 326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330" name="Shape 330"/>
          <p:cNvSpPr/>
          <p:nvPr/>
        </p:nvSpPr>
        <p:spPr>
          <a:xfrm>
            <a:off x="4027043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31" name="Shape 331"/>
          <p:cNvSpPr/>
          <p:nvPr/>
        </p:nvSpPr>
        <p:spPr>
          <a:xfrm>
            <a:off x="13947106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32" name="Shape 332"/>
          <p:cNvSpPr/>
          <p:nvPr/>
        </p:nvSpPr>
        <p:spPr>
          <a:xfrm>
            <a:off x="17073602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333" name="Shape 333"/>
          <p:cNvSpPr/>
          <p:nvPr/>
        </p:nvSpPr>
        <p:spPr>
          <a:xfrm>
            <a:off x="20380290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49B96F2-D270-8242-B6E9-67065BD1F235}"/>
              </a:ext>
            </a:extLst>
          </p:cNvPr>
          <p:cNvGrpSpPr/>
          <p:nvPr/>
        </p:nvGrpSpPr>
        <p:grpSpPr>
          <a:xfrm>
            <a:off x="-11907" y="-321956"/>
            <a:ext cx="24474866" cy="13329209"/>
            <a:chOff x="-11907" y="-321956"/>
            <a:chExt cx="24474866" cy="13329209"/>
          </a:xfrm>
        </p:grpSpPr>
        <p:pic>
          <p:nvPicPr>
            <p:cNvPr id="303" name="Persona-based walkthroughs.jpg"/>
            <p:cNvPicPr>
              <a:picLocks noChangeAspect="1"/>
            </p:cNvPicPr>
            <p:nvPr/>
          </p:nvPicPr>
          <p:blipFill>
            <a:blip r:embed="rId2"/>
            <a:srcRect t="27239" b="2723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04" name="Shape 30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use a persona-based walkthrough to evaluate an existing product or service. You can choose a persona you have previously created for your own project or select the persona provided in the resources on the companion website. </a:t>
              </a:r>
            </a:p>
          </p:txBody>
        </p:sp>
        <p:sp>
          <p:nvSpPr>
            <p:cNvPr id="310" name="Shape 310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19879497" y="3808458"/>
              <a:ext cx="4342385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</a:t>
              </a:r>
            </a:p>
          </p:txBody>
        </p:sp>
        <p:sp>
          <p:nvSpPr>
            <p:cNvPr id="312" name="Shape 31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14" name="Shape 314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15" name="Shape 315"/>
            <p:cNvSpPr/>
            <p:nvPr/>
          </p:nvSpPr>
          <p:spPr>
            <a:xfrm>
              <a:off x="478490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18" name="Shape 318"/>
            <p:cNvSpPr/>
            <p:nvPr/>
          </p:nvSpPr>
          <p:spPr>
            <a:xfrm>
              <a:off x="-11907" y="460111"/>
              <a:ext cx="1652491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 rot="5400000">
              <a:off x="15987630" y="992313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8240" y="3225128"/>
              <a:ext cx="1521452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25" name="Shape 325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27" name="Shape 327"/>
            <p:cNvSpPr/>
            <p:nvPr/>
          </p:nvSpPr>
          <p:spPr>
            <a:xfrm>
              <a:off x="16909478" y="12254777"/>
              <a:ext cx="695515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Mish Sukharev,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https://www.flickr.com/photos/mishism/3877391184/</a:t>
              </a:r>
            </a:p>
          </p:txBody>
        </p:sp>
        <p:sp>
          <p:nvSpPr>
            <p:cNvPr id="328" name="Shape 328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29" name="Shape 329"/>
            <p:cNvSpPr/>
            <p:nvPr/>
          </p:nvSpPr>
          <p:spPr>
            <a:xfrm>
              <a:off x="18011652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3A6CB005-0FEF-C147-946D-79ED904564ED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459A3E43-6717-994A-9E4F-EFA1A5C9D8D3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98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CD0077B6-3859-7646-ACC7-13408A42A9F5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56">
              <a:extLst>
                <a:ext uri="{FF2B5EF4-FFF2-40B4-BE49-F238E27FC236}">
                  <a16:creationId xmlns:a16="http://schemas.microsoft.com/office/drawing/2014/main" id="{E5CC11E9-54F2-2F40-A387-B1F0152A2187}"/>
                </a:ext>
              </a:extLst>
            </p:cNvPr>
            <p:cNvSpPr/>
            <p:nvPr/>
          </p:nvSpPr>
          <p:spPr>
            <a:xfrm>
              <a:off x="365199" y="-321956"/>
              <a:ext cx="16183739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Persona-Based</a:t>
              </a:r>
            </a:p>
          </p:txBody>
        </p:sp>
        <p:sp>
          <p:nvSpPr>
            <p:cNvPr id="38" name="Shape 158">
              <a:extLst>
                <a:ext uri="{FF2B5EF4-FFF2-40B4-BE49-F238E27FC236}">
                  <a16:creationId xmlns:a16="http://schemas.microsoft.com/office/drawing/2014/main" id="{A535039E-2FBF-1641-8AAB-9A76B66F691E}"/>
                </a:ext>
              </a:extLst>
            </p:cNvPr>
            <p:cNvSpPr/>
            <p:nvPr/>
          </p:nvSpPr>
          <p:spPr>
            <a:xfrm rot="5400000">
              <a:off x="14702400" y="3750289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9">
              <a:extLst>
                <a:ext uri="{FF2B5EF4-FFF2-40B4-BE49-F238E27FC236}">
                  <a16:creationId xmlns:a16="http://schemas.microsoft.com/office/drawing/2014/main" id="{B0F3C6E8-A471-E343-BA5D-E85DB56FD4C2}"/>
                </a:ext>
              </a:extLst>
            </p:cNvPr>
            <p:cNvSpPr/>
            <p:nvPr/>
          </p:nvSpPr>
          <p:spPr>
            <a:xfrm>
              <a:off x="365199" y="2324307"/>
              <a:ext cx="15462162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Walkthroughs</a:t>
              </a:r>
            </a:p>
          </p:txBody>
        </p:sp>
      </p:grpSp>
      <p:sp>
        <p:nvSpPr>
          <p:cNvPr id="334" name="Shape 334"/>
          <p:cNvSpPr/>
          <p:nvPr/>
        </p:nvSpPr>
        <p:spPr>
          <a:xfrm>
            <a:off x="16687041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/>
          <p:nvPr/>
        </p:nvSpPr>
        <p:spPr>
          <a:xfrm>
            <a:off x="7153539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350" name="Shape 350"/>
          <p:cNvSpPr/>
          <p:nvPr/>
        </p:nvSpPr>
        <p:spPr>
          <a:xfrm>
            <a:off x="720356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59" name="Shape 359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363" name="Shape 363"/>
          <p:cNvSpPr/>
          <p:nvPr/>
        </p:nvSpPr>
        <p:spPr>
          <a:xfrm>
            <a:off x="4027043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64" name="Shape 364"/>
          <p:cNvSpPr/>
          <p:nvPr/>
        </p:nvSpPr>
        <p:spPr>
          <a:xfrm>
            <a:off x="13947106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65" name="Shape 365"/>
          <p:cNvSpPr/>
          <p:nvPr/>
        </p:nvSpPr>
        <p:spPr>
          <a:xfrm>
            <a:off x="17073602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366" name="Shape 366"/>
          <p:cNvSpPr/>
          <p:nvPr/>
        </p:nvSpPr>
        <p:spPr>
          <a:xfrm>
            <a:off x="20380290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9DEB01C-771C-A24A-B059-D1C7B834BCAF}"/>
              </a:ext>
            </a:extLst>
          </p:cNvPr>
          <p:cNvGrpSpPr/>
          <p:nvPr/>
        </p:nvGrpSpPr>
        <p:grpSpPr>
          <a:xfrm>
            <a:off x="-11907" y="-321956"/>
            <a:ext cx="24474866" cy="13329209"/>
            <a:chOff x="-11907" y="-321956"/>
            <a:chExt cx="24474866" cy="13329209"/>
          </a:xfrm>
        </p:grpSpPr>
        <p:pic>
          <p:nvPicPr>
            <p:cNvPr id="336" name="Persona-based walkthroughs.jpg"/>
            <p:cNvPicPr>
              <a:picLocks noChangeAspect="1"/>
            </p:cNvPicPr>
            <p:nvPr/>
          </p:nvPicPr>
          <p:blipFill>
            <a:blip r:embed="rId2"/>
            <a:srcRect t="27239" b="2723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37" name="Shape 337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use a persona-based walkthrough to evaluate an existing product or service. You can choose a persona you have previously created for your own project or select the persona provided in the resources on the companion website. </a:t>
              </a:r>
            </a:p>
          </p:txBody>
        </p:sp>
        <p:sp>
          <p:nvSpPr>
            <p:cNvPr id="343" name="Shape 343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19879497" y="3808458"/>
              <a:ext cx="4342385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</a:t>
              </a:r>
            </a:p>
          </p:txBody>
        </p:sp>
        <p:sp>
          <p:nvSpPr>
            <p:cNvPr id="345" name="Shape 345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47" name="Shape 347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48" name="Shape 348"/>
            <p:cNvSpPr/>
            <p:nvPr/>
          </p:nvSpPr>
          <p:spPr>
            <a:xfrm>
              <a:off x="478490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51" name="Shape 351"/>
            <p:cNvSpPr/>
            <p:nvPr/>
          </p:nvSpPr>
          <p:spPr>
            <a:xfrm>
              <a:off x="-11907" y="460111"/>
              <a:ext cx="1652491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 rot="5400000">
              <a:off x="15987630" y="992313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8240" y="3225128"/>
              <a:ext cx="1521452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58" name="Shape 358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60" name="Shape 360"/>
            <p:cNvSpPr/>
            <p:nvPr/>
          </p:nvSpPr>
          <p:spPr>
            <a:xfrm>
              <a:off x="16909478" y="12254777"/>
              <a:ext cx="695515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Mish Sukharev,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https://www.flickr.com/photos/mishism/3877391184/</a:t>
              </a:r>
            </a:p>
          </p:txBody>
        </p:sp>
        <p:sp>
          <p:nvSpPr>
            <p:cNvPr id="361" name="Shape 361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62" name="Shape 362"/>
            <p:cNvSpPr/>
            <p:nvPr/>
          </p:nvSpPr>
          <p:spPr>
            <a:xfrm>
              <a:off x="18011652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6A6F3776-5371-EE4F-9328-8120E14E9518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EB0A4E09-07AD-0341-A5BB-ADF466422AA7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98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C6212347-BD1A-6449-927F-82B59A385B84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56">
              <a:extLst>
                <a:ext uri="{FF2B5EF4-FFF2-40B4-BE49-F238E27FC236}">
                  <a16:creationId xmlns:a16="http://schemas.microsoft.com/office/drawing/2014/main" id="{D01227EF-5A6D-984D-AE48-B6F847F9AFDE}"/>
                </a:ext>
              </a:extLst>
            </p:cNvPr>
            <p:cNvSpPr/>
            <p:nvPr/>
          </p:nvSpPr>
          <p:spPr>
            <a:xfrm>
              <a:off x="365199" y="-321956"/>
              <a:ext cx="16183739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Persona-Based</a:t>
              </a:r>
            </a:p>
          </p:txBody>
        </p:sp>
        <p:sp>
          <p:nvSpPr>
            <p:cNvPr id="38" name="Shape 158">
              <a:extLst>
                <a:ext uri="{FF2B5EF4-FFF2-40B4-BE49-F238E27FC236}">
                  <a16:creationId xmlns:a16="http://schemas.microsoft.com/office/drawing/2014/main" id="{840BDC8A-4B7B-714A-901E-683DA45EDA27}"/>
                </a:ext>
              </a:extLst>
            </p:cNvPr>
            <p:cNvSpPr/>
            <p:nvPr/>
          </p:nvSpPr>
          <p:spPr>
            <a:xfrm rot="5400000">
              <a:off x="14702400" y="3750289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9">
              <a:extLst>
                <a:ext uri="{FF2B5EF4-FFF2-40B4-BE49-F238E27FC236}">
                  <a16:creationId xmlns:a16="http://schemas.microsoft.com/office/drawing/2014/main" id="{BB1B56D2-1A4E-1044-9E11-D34DACC92148}"/>
                </a:ext>
              </a:extLst>
            </p:cNvPr>
            <p:cNvSpPr/>
            <p:nvPr/>
          </p:nvSpPr>
          <p:spPr>
            <a:xfrm>
              <a:off x="365199" y="2324307"/>
              <a:ext cx="15462162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Walkthroughs</a:t>
              </a:r>
            </a:p>
          </p:txBody>
        </p:sp>
      </p:grpSp>
      <p:sp>
        <p:nvSpPr>
          <p:cNvPr id="367" name="Shape 367"/>
          <p:cNvSpPr/>
          <p:nvPr/>
        </p:nvSpPr>
        <p:spPr>
          <a:xfrm>
            <a:off x="19993729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1168</Words>
  <Application>Microsoft Macintosh PowerPoint</Application>
  <PresentationFormat>Custom</PresentationFormat>
  <Paragraphs>189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3" baseType="lpstr">
      <vt:lpstr>Helvetica Neue Medium</vt:lpstr>
      <vt:lpstr>Montserrat-Italic</vt:lpstr>
      <vt:lpstr>Tw Cen MT</vt:lpstr>
      <vt:lpstr>Helvetica Neue</vt:lpstr>
      <vt:lpstr>Palatino</vt:lpstr>
      <vt:lpstr>Montserrat Medium</vt:lpstr>
      <vt:lpstr>Helvetica Light</vt:lpstr>
      <vt:lpstr>Helvetica Neue Light</vt:lpstr>
      <vt:lpstr>Helvetica Neue Thin</vt:lpstr>
      <vt:lpstr>Montserrat Bold</vt:lpstr>
      <vt:lpstr>Montserrat-BoldItalic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5</cp:revision>
  <dcterms:modified xsi:type="dcterms:W3CDTF">2020-01-09T04:18:53Z</dcterms:modified>
</cp:coreProperties>
</file>